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8" r:id="rId2"/>
    <p:sldId id="263" r:id="rId3"/>
    <p:sldId id="303" r:id="rId4"/>
    <p:sldId id="304" r:id="rId5"/>
    <p:sldId id="305" r:id="rId6"/>
    <p:sldId id="306" r:id="rId7"/>
    <p:sldId id="264" r:id="rId8"/>
    <p:sldId id="265" r:id="rId9"/>
    <p:sldId id="266" r:id="rId10"/>
    <p:sldId id="293" r:id="rId11"/>
    <p:sldId id="307" r:id="rId12"/>
    <p:sldId id="299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E5F78-0ED8-4839-BD20-A1045E612490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BCE44-3962-4D09-B6B5-3B6131853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34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C5BAA-3306-4C9D-A8C1-437A904D976E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62A82-C633-4D53-AD73-899FD46F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057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585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69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910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47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0462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203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075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805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094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68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20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2A82-C633-4D53-AD73-899FD46F59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05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21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13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59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25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6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560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6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5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19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9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01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BFB3-9504-43D6-99E7-8FA59796CFF7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6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/>
        </p:nvSpPr>
        <p:spPr>
          <a:xfrm>
            <a:off x="4572000" y="304799"/>
            <a:ext cx="4264151" cy="61978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/>
          <p:cNvSpPr txBox="1"/>
          <p:nvPr/>
        </p:nvSpPr>
        <p:spPr>
          <a:xfrm>
            <a:off x="376028" y="914400"/>
            <a:ext cx="3929127" cy="141384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spcBef>
                <a:spcPts val="345"/>
              </a:spcBef>
            </a:pPr>
            <a:r>
              <a:rPr lang="en-US" sz="2800" spc="-55" dirty="0" err="1" smtClean="0">
                <a:latin typeface="Arial"/>
                <a:cs typeface="Arial"/>
              </a:rPr>
              <a:t>B</a:t>
            </a:r>
            <a:r>
              <a:rPr sz="2800" spc="-55" dirty="0" err="1" smtClean="0">
                <a:latin typeface="Arial"/>
                <a:cs typeface="Arial"/>
              </a:rPr>
              <a:t>ộ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-140" dirty="0" err="1">
                <a:latin typeface="Arial"/>
                <a:cs typeface="Arial"/>
              </a:rPr>
              <a:t>sách</a:t>
            </a:r>
            <a:r>
              <a:rPr sz="2800" spc="-140" dirty="0">
                <a:latin typeface="Arial"/>
                <a:cs typeface="Arial"/>
              </a:rPr>
              <a:t> </a:t>
            </a:r>
            <a:endParaRPr lang="en-US" sz="2800" spc="-140" dirty="0" smtClean="0">
              <a:latin typeface="Arial"/>
              <a:cs typeface="Arial"/>
            </a:endParaRPr>
          </a:p>
          <a:p>
            <a:pPr marL="12700" marR="5080" algn="ctr">
              <a:spcBef>
                <a:spcPts val="345"/>
              </a:spcBef>
            </a:pPr>
            <a:r>
              <a:rPr sz="2800" spc="-140" dirty="0" smtClean="0">
                <a:latin typeface="Arial"/>
                <a:cs typeface="Arial"/>
              </a:rPr>
              <a:t> </a:t>
            </a:r>
            <a:r>
              <a:rPr sz="2800" b="1" spc="-155" dirty="0" err="1">
                <a:solidFill>
                  <a:srgbClr val="0070C0"/>
                </a:solidFill>
                <a:latin typeface="Arial"/>
                <a:cs typeface="Arial"/>
              </a:rPr>
              <a:t>Cùng</a:t>
            </a:r>
            <a:r>
              <a:rPr sz="2800" b="1" spc="-15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800" b="1" spc="-200" dirty="0" err="1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sz="2800" b="1" spc="-200" dirty="0" err="1" smtClean="0">
                <a:solidFill>
                  <a:srgbClr val="0070C0"/>
                </a:solidFill>
                <a:latin typeface="Arial"/>
                <a:cs typeface="Arial"/>
              </a:rPr>
              <a:t>m</a:t>
            </a:r>
            <a:r>
              <a:rPr sz="2800" b="1" spc="-200" dirty="0" smtClean="0">
                <a:solidFill>
                  <a:srgbClr val="0070C0"/>
                </a:solidFill>
                <a:latin typeface="Arial"/>
                <a:cs typeface="Arial"/>
              </a:rPr>
              <a:t>  </a:t>
            </a:r>
            <a:endParaRPr lang="en-US" sz="2800" b="1" spc="-2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2700" marR="5080" algn="ctr">
              <a:spcBef>
                <a:spcPts val="345"/>
              </a:spcBef>
            </a:pPr>
            <a:r>
              <a:rPr sz="2800" b="1" spc="-75" dirty="0" err="1" smtClean="0">
                <a:solidFill>
                  <a:srgbClr val="0070C0"/>
                </a:solidFill>
                <a:latin typeface="Arial"/>
                <a:cs typeface="Arial"/>
              </a:rPr>
              <a:t>Hoạt</a:t>
            </a:r>
            <a:r>
              <a:rPr sz="2800" b="1" spc="-7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800" b="1" spc="-75" dirty="0" err="1">
                <a:solidFill>
                  <a:srgbClr val="0070C0"/>
                </a:solidFill>
                <a:latin typeface="Arial"/>
                <a:cs typeface="Arial"/>
              </a:rPr>
              <a:t>đ</a:t>
            </a:r>
            <a:r>
              <a:rPr sz="2800" b="1" spc="-110" dirty="0" err="1" smtClean="0">
                <a:solidFill>
                  <a:srgbClr val="0070C0"/>
                </a:solidFill>
                <a:latin typeface="Arial"/>
                <a:cs typeface="Arial"/>
              </a:rPr>
              <a:t>ộng</a:t>
            </a:r>
            <a:r>
              <a:rPr sz="2800" b="1" spc="-11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800" b="1" spc="-120" dirty="0" err="1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sz="2800" b="1" spc="-120" dirty="0" err="1" smtClean="0">
                <a:solidFill>
                  <a:srgbClr val="0070C0"/>
                </a:solidFill>
                <a:latin typeface="Arial"/>
                <a:cs typeface="Arial"/>
              </a:rPr>
              <a:t>rải</a:t>
            </a:r>
            <a:r>
              <a:rPr sz="2800" b="1" spc="-17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800" b="1" spc="-85" dirty="0" err="1" smtClean="0">
                <a:solidFill>
                  <a:srgbClr val="0070C0"/>
                </a:solidFill>
                <a:latin typeface="Arial"/>
                <a:cs typeface="Arial"/>
              </a:rPr>
              <a:t>n</a:t>
            </a:r>
            <a:r>
              <a:rPr sz="2800" b="1" spc="-85" dirty="0" err="1" smtClean="0">
                <a:solidFill>
                  <a:srgbClr val="0070C0"/>
                </a:solidFill>
                <a:latin typeface="Arial"/>
                <a:cs typeface="Arial"/>
              </a:rPr>
              <a:t>ghiệm</a:t>
            </a:r>
            <a:endParaRPr sz="2800" b="1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1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689535" y="457200"/>
            <a:ext cx="8153400" cy="5423837"/>
            <a:chOff x="1371600" y="5148513"/>
            <a:chExt cx="4572000" cy="3559934"/>
          </a:xfrm>
        </p:grpSpPr>
        <p:sp>
          <p:nvSpPr>
            <p:cNvPr id="5" name="object 3"/>
            <p:cNvSpPr txBox="1"/>
            <p:nvPr/>
          </p:nvSpPr>
          <p:spPr>
            <a:xfrm>
              <a:off x="2224277" y="5148513"/>
              <a:ext cx="2870835" cy="45241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/>
              <a:r>
                <a:rPr sz="2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Mô hình 5E cho dạy – học</a:t>
              </a:r>
            </a:p>
            <a:p>
              <a:pPr algn="ctr"/>
              <a:r>
                <a:rPr sz="2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2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sz="22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iáo</a:t>
              </a:r>
              <a:r>
                <a:rPr sz="2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 5E)</a:t>
              </a:r>
            </a:p>
          </p:txBody>
        </p:sp>
        <p:sp>
          <p:nvSpPr>
            <p:cNvPr id="6" name="object 4"/>
            <p:cNvSpPr/>
            <p:nvPr/>
          </p:nvSpPr>
          <p:spPr>
            <a:xfrm>
              <a:off x="1687067" y="599541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bject 5"/>
            <p:cNvSpPr txBox="1"/>
            <p:nvPr/>
          </p:nvSpPr>
          <p:spPr>
            <a:xfrm>
              <a:off x="1895094" y="6959345"/>
              <a:ext cx="547370" cy="42253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Lôi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bject 6"/>
            <p:cNvSpPr/>
            <p:nvPr/>
          </p:nvSpPr>
          <p:spPr>
            <a:xfrm>
              <a:off x="1805939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30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bject 7"/>
            <p:cNvSpPr/>
            <p:nvPr/>
          </p:nvSpPr>
          <p:spPr>
            <a:xfrm>
              <a:off x="1805939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bject 8"/>
            <p:cNvSpPr/>
            <p:nvPr/>
          </p:nvSpPr>
          <p:spPr>
            <a:xfrm>
              <a:off x="2679192" y="599541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bject 9"/>
            <p:cNvSpPr txBox="1"/>
            <p:nvPr/>
          </p:nvSpPr>
          <p:spPr>
            <a:xfrm>
              <a:off x="2845054" y="6959345"/>
              <a:ext cx="631825" cy="442737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 phá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ject 10"/>
            <p:cNvSpPr/>
            <p:nvPr/>
          </p:nvSpPr>
          <p:spPr>
            <a:xfrm>
              <a:off x="2799588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11"/>
            <p:cNvSpPr/>
            <p:nvPr/>
          </p:nvSpPr>
          <p:spPr>
            <a:xfrm>
              <a:off x="2799588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3671315" y="599541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bject 13"/>
            <p:cNvSpPr txBox="1"/>
            <p:nvPr/>
          </p:nvSpPr>
          <p:spPr>
            <a:xfrm>
              <a:off x="3876294" y="6959345"/>
              <a:ext cx="555625" cy="42253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3025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thích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4"/>
            <p:cNvSpPr/>
            <p:nvPr/>
          </p:nvSpPr>
          <p:spPr>
            <a:xfrm>
              <a:off x="3791711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5"/>
            <p:cNvSpPr/>
            <p:nvPr/>
          </p:nvSpPr>
          <p:spPr>
            <a:xfrm>
              <a:off x="3791711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6"/>
            <p:cNvSpPr/>
            <p:nvPr/>
          </p:nvSpPr>
          <p:spPr>
            <a:xfrm>
              <a:off x="4664964" y="599541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7"/>
            <p:cNvSpPr txBox="1"/>
            <p:nvPr/>
          </p:nvSpPr>
          <p:spPr>
            <a:xfrm>
              <a:off x="4893309" y="6959345"/>
              <a:ext cx="509270" cy="442737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rộng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ject 18"/>
            <p:cNvSpPr/>
            <p:nvPr/>
          </p:nvSpPr>
          <p:spPr>
            <a:xfrm>
              <a:off x="4783835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ject 19"/>
            <p:cNvSpPr/>
            <p:nvPr/>
          </p:nvSpPr>
          <p:spPr>
            <a:xfrm>
              <a:off x="4783835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ject 20"/>
            <p:cNvSpPr/>
            <p:nvPr/>
          </p:nvSpPr>
          <p:spPr>
            <a:xfrm>
              <a:off x="1844039" y="753618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301752" y="0"/>
                  </a:moveTo>
                  <a:lnTo>
                    <a:pt x="0" y="301752"/>
                  </a:lnTo>
                  <a:lnTo>
                    <a:pt x="301752" y="603504"/>
                  </a:lnTo>
                  <a:lnTo>
                    <a:pt x="301752" y="452628"/>
                  </a:lnTo>
                  <a:lnTo>
                    <a:pt x="3476244" y="452628"/>
                  </a:lnTo>
                  <a:lnTo>
                    <a:pt x="3627120" y="301752"/>
                  </a:lnTo>
                  <a:lnTo>
                    <a:pt x="3476244" y="150876"/>
                  </a:lnTo>
                  <a:lnTo>
                    <a:pt x="301752" y="150876"/>
                  </a:lnTo>
                  <a:lnTo>
                    <a:pt x="301752" y="0"/>
                  </a:lnTo>
                  <a:close/>
                </a:path>
                <a:path w="3627120" h="603884">
                  <a:moveTo>
                    <a:pt x="3476244" y="452628"/>
                  </a:moveTo>
                  <a:lnTo>
                    <a:pt x="3325368" y="452628"/>
                  </a:lnTo>
                  <a:lnTo>
                    <a:pt x="3325368" y="603504"/>
                  </a:lnTo>
                  <a:lnTo>
                    <a:pt x="3476244" y="452628"/>
                  </a:lnTo>
                  <a:close/>
                </a:path>
                <a:path w="3627120" h="603884">
                  <a:moveTo>
                    <a:pt x="3325368" y="0"/>
                  </a:moveTo>
                  <a:lnTo>
                    <a:pt x="3325368" y="150876"/>
                  </a:lnTo>
                  <a:lnTo>
                    <a:pt x="3476244" y="150876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bject 21"/>
            <p:cNvSpPr/>
            <p:nvPr/>
          </p:nvSpPr>
          <p:spPr>
            <a:xfrm>
              <a:off x="1844039" y="753618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0" y="301752"/>
                  </a:moveTo>
                  <a:lnTo>
                    <a:pt x="301752" y="0"/>
                  </a:lnTo>
                  <a:lnTo>
                    <a:pt x="301752" y="150876"/>
                  </a:lnTo>
                  <a:lnTo>
                    <a:pt x="3325368" y="150876"/>
                  </a:lnTo>
                  <a:lnTo>
                    <a:pt x="3325368" y="0"/>
                  </a:lnTo>
                  <a:lnTo>
                    <a:pt x="3627120" y="301752"/>
                  </a:lnTo>
                  <a:lnTo>
                    <a:pt x="3325368" y="603504"/>
                  </a:lnTo>
                  <a:lnTo>
                    <a:pt x="3325368" y="452628"/>
                  </a:lnTo>
                  <a:lnTo>
                    <a:pt x="301752" y="452628"/>
                  </a:lnTo>
                  <a:lnTo>
                    <a:pt x="301752" y="603504"/>
                  </a:lnTo>
                  <a:lnTo>
                    <a:pt x="0" y="3017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bject 22"/>
            <p:cNvSpPr txBox="1"/>
            <p:nvPr/>
          </p:nvSpPr>
          <p:spPr>
            <a:xfrm>
              <a:off x="3202304" y="7713121"/>
              <a:ext cx="951865" cy="21547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/>
              <a:r>
                <a:rPr sz="205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 giá</a:t>
              </a:r>
              <a:endParaRPr sz="2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bject 23"/>
            <p:cNvSpPr txBox="1"/>
            <p:nvPr/>
          </p:nvSpPr>
          <p:spPr>
            <a:xfrm>
              <a:off x="1371600" y="8258556"/>
              <a:ext cx="4572000" cy="449891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69215" rIns="0" bIns="0" rtlCol="0">
              <a:spAutoFit/>
            </a:bodyPr>
            <a:lstStyle/>
            <a:p>
              <a:pPr marL="189230" algn="ctr"/>
              <a:r>
                <a:rPr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trải nghiệm: GIẢI THÍCH nên cộng thêm/thay bằng LÀM/THỰC HÀNH</a:t>
              </a:r>
              <a:endParaRPr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987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5E có thể nằm trong từng bước của chủ  đề.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E1 (lôi cuốn) có thể xuất hiện trong các  E khác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 (khám phá) cũng có thể xuất hiện</a:t>
            </a:r>
          </a:p>
          <a:p>
            <a:pPr marL="250825" marR="48895" indent="-114300">
              <a:spcBef>
                <a:spcPts val="345"/>
              </a:spcBef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E4 (mở rộng)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25141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34475" y="665860"/>
            <a:ext cx="5973191" cy="5654337"/>
            <a:chOff x="672210" y="1371600"/>
            <a:chExt cx="3425952" cy="3243072"/>
          </a:xfrm>
        </p:grpSpPr>
        <p:sp>
          <p:nvSpPr>
            <p:cNvPr id="4" name="object 4"/>
            <p:cNvSpPr/>
            <p:nvPr/>
          </p:nvSpPr>
          <p:spPr>
            <a:xfrm>
              <a:off x="672210" y="1371600"/>
              <a:ext cx="3425952" cy="32430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006472" y="1635378"/>
              <a:ext cx="72834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3970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ngage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Lôi</a:t>
              </a:r>
              <a:r>
                <a:rPr sz="1600" b="1" spc="-16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cuốn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095498" y="2344293"/>
              <a:ext cx="87312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7310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xplore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Khám</a:t>
              </a:r>
              <a:r>
                <a:rPr sz="1600" b="1" spc="-15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phá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800730" y="3639693"/>
              <a:ext cx="823594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7625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xplain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10" dirty="0">
                  <a:solidFill>
                    <a:srgbClr val="FFFF99"/>
                  </a:solidFill>
                  <a:latin typeface="Arial"/>
                  <a:cs typeface="Arial"/>
                </a:rPr>
                <a:t>Giải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05" dirty="0">
                  <a:solidFill>
                    <a:srgbClr val="FFFF99"/>
                  </a:solidFill>
                  <a:latin typeface="Arial"/>
                  <a:cs typeface="Arial"/>
                </a:rPr>
                <a:t>thích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260601" y="3715893"/>
              <a:ext cx="76009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xtend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40" dirty="0">
                  <a:solidFill>
                    <a:srgbClr val="FFFF99"/>
                  </a:solidFill>
                  <a:latin typeface="Arial"/>
                  <a:cs typeface="Arial"/>
                </a:rPr>
                <a:t>Mở</a:t>
              </a:r>
              <a:r>
                <a:rPr sz="1600" b="1" spc="-140" dirty="0">
                  <a:solidFill>
                    <a:srgbClr val="FFFF99"/>
                  </a:solidFill>
                  <a:latin typeface="Arial"/>
                  <a:cs typeface="Arial"/>
                </a:rPr>
                <a:t> rộng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808609" y="2344293"/>
              <a:ext cx="84010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endParaRPr sz="1800">
                <a:latin typeface="Times New Roman"/>
                <a:cs typeface="Times New Roman"/>
              </a:endParaRPr>
            </a:p>
            <a:p>
              <a:pPr marL="50800">
                <a:lnSpc>
                  <a:spcPts val="1900"/>
                </a:lnSpc>
              </a:pPr>
              <a:r>
                <a:rPr sz="1600" b="1" spc="-125" dirty="0">
                  <a:solidFill>
                    <a:srgbClr val="FFFF99"/>
                  </a:solidFill>
                  <a:latin typeface="Arial"/>
                  <a:cs typeface="Arial"/>
                </a:rPr>
                <a:t>Đánh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35" dirty="0">
                  <a:solidFill>
                    <a:srgbClr val="FFFF99"/>
                  </a:solidFill>
                  <a:latin typeface="Arial"/>
                  <a:cs typeface="Arial"/>
                </a:rPr>
                <a:t>giá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960372" y="2710941"/>
              <a:ext cx="950594" cy="6356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26390" marR="5080" indent="-314325">
                <a:lnSpc>
                  <a:spcPct val="100000"/>
                </a:lnSpc>
                <a:spcBef>
                  <a:spcPts val="100"/>
                </a:spcBef>
              </a:pP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Mô</a:t>
              </a:r>
              <a:r>
                <a:rPr sz="2000" b="1"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hình  5</a:t>
              </a:r>
              <a:r>
                <a:rPr sz="20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endParaRPr sz="200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340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326579" y="293751"/>
            <a:ext cx="8512621" cy="6259449"/>
            <a:chOff x="690371" y="1735836"/>
            <a:chExt cx="4401439" cy="3347085"/>
          </a:xfrm>
        </p:grpSpPr>
        <p:sp>
          <p:nvSpPr>
            <p:cNvPr id="4" name="object 4"/>
            <p:cNvSpPr txBox="1"/>
            <p:nvPr/>
          </p:nvSpPr>
          <p:spPr>
            <a:xfrm>
              <a:off x="1290572" y="4610201"/>
              <a:ext cx="1246505" cy="23726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800" spc="-18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</a:t>
              </a:r>
              <a:r>
                <a:rPr sz="2800" spc="-8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</a:t>
              </a:r>
              <a:r>
                <a:rPr sz="2800" spc="-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16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sách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633471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4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4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8" y="1361389"/>
                  </a:lnTo>
                  <a:lnTo>
                    <a:pt x="803148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4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795015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59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2795015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59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461003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3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3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7" y="1361389"/>
                  </a:lnTo>
                  <a:lnTo>
                    <a:pt x="803147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3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3622547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60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0DFD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622547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60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4288535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4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4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8" y="1361389"/>
                  </a:lnTo>
                  <a:lnTo>
                    <a:pt x="803148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4" y="0"/>
                  </a:lnTo>
                  <a:close/>
                </a:path>
              </a:pathLst>
            </a:custGeom>
            <a:solidFill>
              <a:srgbClr val="BE9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450079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59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4450079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59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674618" y="4661916"/>
              <a:ext cx="2376170" cy="401320"/>
            </a:xfrm>
            <a:custGeom>
              <a:avLst/>
              <a:gdLst/>
              <a:ahLst/>
              <a:cxnLst/>
              <a:rect l="l" t="t" r="r" b="b"/>
              <a:pathLst>
                <a:path w="2376170" h="401320">
                  <a:moveTo>
                    <a:pt x="200405" y="0"/>
                  </a:moveTo>
                  <a:lnTo>
                    <a:pt x="0" y="200405"/>
                  </a:lnTo>
                  <a:lnTo>
                    <a:pt x="200405" y="400811"/>
                  </a:lnTo>
                  <a:lnTo>
                    <a:pt x="200405" y="300608"/>
                  </a:lnTo>
                  <a:lnTo>
                    <a:pt x="2275713" y="300608"/>
                  </a:lnTo>
                  <a:lnTo>
                    <a:pt x="2375916" y="200405"/>
                  </a:lnTo>
                  <a:lnTo>
                    <a:pt x="2275713" y="100202"/>
                  </a:lnTo>
                  <a:lnTo>
                    <a:pt x="200405" y="100202"/>
                  </a:lnTo>
                  <a:lnTo>
                    <a:pt x="200405" y="0"/>
                  </a:lnTo>
                  <a:close/>
                </a:path>
                <a:path w="2376170" h="401320">
                  <a:moveTo>
                    <a:pt x="2275713" y="300608"/>
                  </a:moveTo>
                  <a:lnTo>
                    <a:pt x="2175510" y="300608"/>
                  </a:lnTo>
                  <a:lnTo>
                    <a:pt x="2175510" y="400811"/>
                  </a:lnTo>
                  <a:lnTo>
                    <a:pt x="2275713" y="300608"/>
                  </a:lnTo>
                  <a:close/>
                </a:path>
                <a:path w="2376170" h="401320">
                  <a:moveTo>
                    <a:pt x="2175510" y="0"/>
                  </a:moveTo>
                  <a:lnTo>
                    <a:pt x="2175510" y="100202"/>
                  </a:lnTo>
                  <a:lnTo>
                    <a:pt x="2275713" y="100202"/>
                  </a:lnTo>
                  <a:lnTo>
                    <a:pt x="2175510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2674618" y="4661916"/>
              <a:ext cx="2376170" cy="401320"/>
            </a:xfrm>
            <a:custGeom>
              <a:avLst/>
              <a:gdLst/>
              <a:ahLst/>
              <a:cxnLst/>
              <a:rect l="l" t="t" r="r" b="b"/>
              <a:pathLst>
                <a:path w="2376170" h="401320">
                  <a:moveTo>
                    <a:pt x="0" y="200405"/>
                  </a:moveTo>
                  <a:lnTo>
                    <a:pt x="200405" y="0"/>
                  </a:lnTo>
                  <a:lnTo>
                    <a:pt x="200405" y="100202"/>
                  </a:lnTo>
                  <a:lnTo>
                    <a:pt x="2175510" y="100202"/>
                  </a:lnTo>
                  <a:lnTo>
                    <a:pt x="2175510" y="0"/>
                  </a:lnTo>
                  <a:lnTo>
                    <a:pt x="2375916" y="200405"/>
                  </a:lnTo>
                  <a:lnTo>
                    <a:pt x="2175510" y="400811"/>
                  </a:lnTo>
                  <a:lnTo>
                    <a:pt x="2175510" y="300608"/>
                  </a:lnTo>
                  <a:lnTo>
                    <a:pt x="200405" y="300608"/>
                  </a:lnTo>
                  <a:lnTo>
                    <a:pt x="200405" y="400811"/>
                  </a:lnTo>
                  <a:lnTo>
                    <a:pt x="0" y="200405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690371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3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843787" y="2457068"/>
              <a:ext cx="419100" cy="253378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905" algn="ctr">
                <a:lnSpc>
                  <a:spcPts val="1780"/>
                </a:lnSpc>
                <a:spcBef>
                  <a:spcPts val="95"/>
                </a:spcBef>
              </a:pPr>
              <a:r>
                <a:rPr sz="2800" spc="-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Lôi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780"/>
                </a:lnSpc>
              </a:pPr>
              <a:r>
                <a:rPr sz="2800" spc="-1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sz="28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uốn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781810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6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6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1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6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781810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4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1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6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1438654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3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1561337" y="2457068"/>
              <a:ext cx="483234" cy="252692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90170" marR="5080" indent="-78105">
                <a:lnSpc>
                  <a:spcPts val="1700"/>
                </a:lnSpc>
                <a:spcBef>
                  <a:spcPts val="285"/>
                </a:spcBef>
              </a:pPr>
              <a:r>
                <a:rPr sz="2800" spc="-1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</a:t>
              </a:r>
              <a:r>
                <a:rPr sz="28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 </a:t>
              </a:r>
              <a:r>
                <a:rPr sz="2800" spc="-7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phá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1528571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5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5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5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1528571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5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4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3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5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186938" y="1735836"/>
              <a:ext cx="725805" cy="1638300"/>
            </a:xfrm>
            <a:custGeom>
              <a:avLst/>
              <a:gdLst/>
              <a:ahLst/>
              <a:cxnLst/>
              <a:rect l="l" t="t" r="r" b="b"/>
              <a:pathLst>
                <a:path w="725804" h="1638300">
                  <a:moveTo>
                    <a:pt x="652907" y="0"/>
                  </a:moveTo>
                  <a:lnTo>
                    <a:pt x="72517" y="0"/>
                  </a:lnTo>
                  <a:lnTo>
                    <a:pt x="44309" y="5705"/>
                  </a:lnTo>
                  <a:lnTo>
                    <a:pt x="21256" y="21256"/>
                  </a:lnTo>
                  <a:lnTo>
                    <a:pt x="5705" y="44309"/>
                  </a:lnTo>
                  <a:lnTo>
                    <a:pt x="0" y="72516"/>
                  </a:lnTo>
                  <a:lnTo>
                    <a:pt x="0" y="1565783"/>
                  </a:lnTo>
                  <a:lnTo>
                    <a:pt x="5705" y="1593990"/>
                  </a:lnTo>
                  <a:lnTo>
                    <a:pt x="21256" y="1617043"/>
                  </a:lnTo>
                  <a:lnTo>
                    <a:pt x="44309" y="1632594"/>
                  </a:lnTo>
                  <a:lnTo>
                    <a:pt x="72517" y="1638300"/>
                  </a:lnTo>
                  <a:lnTo>
                    <a:pt x="652907" y="1638300"/>
                  </a:lnTo>
                  <a:lnTo>
                    <a:pt x="681114" y="1632594"/>
                  </a:lnTo>
                  <a:lnTo>
                    <a:pt x="704167" y="1617043"/>
                  </a:lnTo>
                  <a:lnTo>
                    <a:pt x="719718" y="1593990"/>
                  </a:lnTo>
                  <a:lnTo>
                    <a:pt x="725423" y="1565783"/>
                  </a:lnTo>
                  <a:lnTo>
                    <a:pt x="725423" y="72516"/>
                  </a:lnTo>
                  <a:lnTo>
                    <a:pt x="719718" y="44309"/>
                  </a:lnTo>
                  <a:lnTo>
                    <a:pt x="704167" y="21256"/>
                  </a:lnTo>
                  <a:lnTo>
                    <a:pt x="681114" y="5705"/>
                  </a:lnTo>
                  <a:lnTo>
                    <a:pt x="652907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2336672" y="2457068"/>
              <a:ext cx="427355" cy="253378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57785">
                <a:lnSpc>
                  <a:spcPts val="1780"/>
                </a:lnSpc>
                <a:spcBef>
                  <a:spcPts val="95"/>
                </a:spcBef>
              </a:pPr>
              <a:r>
                <a:rPr sz="2800" spc="-8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>
                <a:lnSpc>
                  <a:spcPts val="1780"/>
                </a:lnSpc>
              </a:pPr>
              <a:r>
                <a:rPr sz="2800" spc="-1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</a:t>
              </a:r>
              <a:r>
                <a:rPr sz="2800" spc="-1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2276854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5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8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5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5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2276854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8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5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3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5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2933699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4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4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3102990" y="2457068"/>
              <a:ext cx="390525" cy="252692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12700" marR="5080" indent="40640">
                <a:lnSpc>
                  <a:spcPts val="1700"/>
                </a:lnSpc>
                <a:spcBef>
                  <a:spcPts val="285"/>
                </a:spcBef>
              </a:pP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</a:t>
              </a:r>
              <a:r>
                <a:rPr sz="2800" spc="-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sz="2800" spc="-8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ộng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3025138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6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8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6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6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3025138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3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6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8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809243" y="2895600"/>
              <a:ext cx="2733040" cy="455930"/>
            </a:xfrm>
            <a:custGeom>
              <a:avLst/>
              <a:gdLst/>
              <a:ahLst/>
              <a:cxnLst/>
              <a:rect l="l" t="t" r="r" b="b"/>
              <a:pathLst>
                <a:path w="2733040" h="455929">
                  <a:moveTo>
                    <a:pt x="227838" y="0"/>
                  </a:moveTo>
                  <a:lnTo>
                    <a:pt x="0" y="227837"/>
                  </a:lnTo>
                  <a:lnTo>
                    <a:pt x="227838" y="455675"/>
                  </a:lnTo>
                  <a:lnTo>
                    <a:pt x="227838" y="341756"/>
                  </a:lnTo>
                  <a:lnTo>
                    <a:pt x="2618612" y="341756"/>
                  </a:lnTo>
                  <a:lnTo>
                    <a:pt x="2732531" y="227837"/>
                  </a:lnTo>
                  <a:lnTo>
                    <a:pt x="2618612" y="113918"/>
                  </a:lnTo>
                  <a:lnTo>
                    <a:pt x="227838" y="113918"/>
                  </a:lnTo>
                  <a:lnTo>
                    <a:pt x="227838" y="0"/>
                  </a:lnTo>
                  <a:close/>
                </a:path>
                <a:path w="2733040" h="455929">
                  <a:moveTo>
                    <a:pt x="2618612" y="341756"/>
                  </a:moveTo>
                  <a:lnTo>
                    <a:pt x="2504693" y="341756"/>
                  </a:lnTo>
                  <a:lnTo>
                    <a:pt x="2504693" y="455675"/>
                  </a:lnTo>
                  <a:lnTo>
                    <a:pt x="2618612" y="341756"/>
                  </a:lnTo>
                  <a:close/>
                </a:path>
                <a:path w="2733040" h="455929">
                  <a:moveTo>
                    <a:pt x="2504693" y="0"/>
                  </a:moveTo>
                  <a:lnTo>
                    <a:pt x="2504693" y="113918"/>
                  </a:lnTo>
                  <a:lnTo>
                    <a:pt x="2618612" y="113918"/>
                  </a:lnTo>
                  <a:lnTo>
                    <a:pt x="2504693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809243" y="2895600"/>
              <a:ext cx="2733040" cy="455930"/>
            </a:xfrm>
            <a:custGeom>
              <a:avLst/>
              <a:gdLst/>
              <a:ahLst/>
              <a:cxnLst/>
              <a:rect l="l" t="t" r="r" b="b"/>
              <a:pathLst>
                <a:path w="2733040" h="455929">
                  <a:moveTo>
                    <a:pt x="0" y="227837"/>
                  </a:moveTo>
                  <a:lnTo>
                    <a:pt x="227838" y="0"/>
                  </a:lnTo>
                  <a:lnTo>
                    <a:pt x="227838" y="113918"/>
                  </a:lnTo>
                  <a:lnTo>
                    <a:pt x="2504693" y="113918"/>
                  </a:lnTo>
                  <a:lnTo>
                    <a:pt x="2504693" y="0"/>
                  </a:lnTo>
                  <a:lnTo>
                    <a:pt x="2732531" y="227837"/>
                  </a:lnTo>
                  <a:lnTo>
                    <a:pt x="2504693" y="455675"/>
                  </a:lnTo>
                  <a:lnTo>
                    <a:pt x="2504693" y="341756"/>
                  </a:lnTo>
                  <a:lnTo>
                    <a:pt x="227838" y="341756"/>
                  </a:lnTo>
                  <a:lnTo>
                    <a:pt x="227838" y="455675"/>
                  </a:lnTo>
                  <a:lnTo>
                    <a:pt x="0" y="227837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1823719" y="2969768"/>
              <a:ext cx="703580" cy="23726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800" spc="-9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sz="2800" spc="-155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8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3729354" y="1859406"/>
              <a:ext cx="1173480" cy="23760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2800" spc="-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Mô </a:t>
              </a:r>
              <a:r>
                <a:rPr sz="2800" spc="-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sz="2800" spc="-36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24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2801873" y="3782008"/>
              <a:ext cx="468630" cy="55990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03505">
                <a:lnSpc>
                  <a:spcPct val="100000"/>
                </a:lnSpc>
                <a:spcBef>
                  <a:spcPts val="105"/>
                </a:spcBef>
              </a:pPr>
              <a:r>
                <a:rPr sz="2800" spc="-235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 marR="5080" algn="ctr">
                <a:lnSpc>
                  <a:spcPts val="1639"/>
                </a:lnSpc>
                <a:spcBef>
                  <a:spcPts val="1495"/>
                </a:spcBef>
              </a:pPr>
              <a:r>
                <a:rPr sz="2800" spc="-1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</a:t>
              </a:r>
              <a:r>
                <a:rPr sz="2800" spc="-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ám  </a:t>
              </a:r>
              <a:r>
                <a:rPr sz="2800" spc="-7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phá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3606799" y="3782008"/>
              <a:ext cx="704215" cy="55990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R="182880" algn="ctr">
                <a:lnSpc>
                  <a:spcPct val="100000"/>
                </a:lnSpc>
                <a:spcBef>
                  <a:spcPts val="105"/>
                </a:spcBef>
              </a:pPr>
              <a:r>
                <a:rPr sz="2800" spc="-235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62230">
                <a:lnSpc>
                  <a:spcPts val="1720"/>
                </a:lnSpc>
                <a:spcBef>
                  <a:spcPts val="1305"/>
                </a:spcBef>
              </a:pPr>
              <a:r>
                <a:rPr sz="2800" spc="-11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9055">
                <a:lnSpc>
                  <a:spcPts val="1720"/>
                </a:lnSpc>
              </a:pPr>
              <a:r>
                <a:rPr sz="2800" spc="-65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4500498" y="3789679"/>
              <a:ext cx="380365" cy="5527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57785">
                <a:lnSpc>
                  <a:spcPct val="100000"/>
                </a:lnSpc>
                <a:spcBef>
                  <a:spcPts val="100"/>
                </a:spcBef>
              </a:pPr>
              <a:r>
                <a:rPr sz="2800" spc="-24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 marR="5080" indent="40640">
                <a:lnSpc>
                  <a:spcPts val="1639"/>
                </a:lnSpc>
                <a:spcBef>
                  <a:spcPts val="1440"/>
                </a:spcBef>
              </a:pPr>
              <a:r>
                <a:rPr sz="28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</a:t>
              </a:r>
              <a:r>
                <a:rPr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ộ</a:t>
              </a:r>
              <a:r>
                <a:rPr sz="28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sz="2800" spc="-1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3129532" y="2285364"/>
              <a:ext cx="1191895" cy="1367790"/>
            </a:xfrm>
            <a:custGeom>
              <a:avLst/>
              <a:gdLst/>
              <a:ahLst/>
              <a:cxnLst/>
              <a:rect l="l" t="t" r="r" b="b"/>
              <a:pathLst>
                <a:path w="1191895" h="1367790">
                  <a:moveTo>
                    <a:pt x="11557" y="1322959"/>
                  </a:moveTo>
                  <a:lnTo>
                    <a:pt x="0" y="1367409"/>
                  </a:lnTo>
                  <a:lnTo>
                    <a:pt x="42545" y="1349883"/>
                  </a:lnTo>
                  <a:lnTo>
                    <a:pt x="38159" y="1346073"/>
                  </a:lnTo>
                  <a:lnTo>
                    <a:pt x="27686" y="1346073"/>
                  </a:lnTo>
                  <a:lnTo>
                    <a:pt x="17399" y="1337056"/>
                  </a:lnTo>
                  <a:lnTo>
                    <a:pt x="21870" y="1331919"/>
                  </a:lnTo>
                  <a:lnTo>
                    <a:pt x="11557" y="1322959"/>
                  </a:lnTo>
                  <a:close/>
                </a:path>
                <a:path w="1191895" h="1367790">
                  <a:moveTo>
                    <a:pt x="21870" y="1331919"/>
                  </a:moveTo>
                  <a:lnTo>
                    <a:pt x="17399" y="1337056"/>
                  </a:lnTo>
                  <a:lnTo>
                    <a:pt x="27686" y="1346073"/>
                  </a:lnTo>
                  <a:lnTo>
                    <a:pt x="32196" y="1340891"/>
                  </a:lnTo>
                  <a:lnTo>
                    <a:pt x="21870" y="1331919"/>
                  </a:lnTo>
                  <a:close/>
                </a:path>
                <a:path w="1191895" h="1367790">
                  <a:moveTo>
                    <a:pt x="32196" y="1340891"/>
                  </a:moveTo>
                  <a:lnTo>
                    <a:pt x="27686" y="1346073"/>
                  </a:lnTo>
                  <a:lnTo>
                    <a:pt x="38159" y="1346073"/>
                  </a:lnTo>
                  <a:lnTo>
                    <a:pt x="32196" y="1340891"/>
                  </a:lnTo>
                  <a:close/>
                </a:path>
                <a:path w="1191895" h="1367790">
                  <a:moveTo>
                    <a:pt x="1181480" y="0"/>
                  </a:moveTo>
                  <a:lnTo>
                    <a:pt x="21870" y="1331919"/>
                  </a:lnTo>
                  <a:lnTo>
                    <a:pt x="32196" y="1340891"/>
                  </a:lnTo>
                  <a:lnTo>
                    <a:pt x="1191767" y="8890"/>
                  </a:lnTo>
                  <a:lnTo>
                    <a:pt x="11814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3855973" y="2287651"/>
              <a:ext cx="466090" cy="1365250"/>
            </a:xfrm>
            <a:custGeom>
              <a:avLst/>
              <a:gdLst/>
              <a:ahLst/>
              <a:cxnLst/>
              <a:rect l="l" t="t" r="r" b="b"/>
              <a:pathLst>
                <a:path w="466089" h="1365250">
                  <a:moveTo>
                    <a:pt x="0" y="1319657"/>
                  </a:moveTo>
                  <a:lnTo>
                    <a:pt x="6603" y="1365123"/>
                  </a:lnTo>
                  <a:lnTo>
                    <a:pt x="36956" y="1334770"/>
                  </a:lnTo>
                  <a:lnTo>
                    <a:pt x="23875" y="1334770"/>
                  </a:lnTo>
                  <a:lnTo>
                    <a:pt x="10922" y="1330452"/>
                  </a:lnTo>
                  <a:lnTo>
                    <a:pt x="13070" y="1323985"/>
                  </a:lnTo>
                  <a:lnTo>
                    <a:pt x="0" y="1319657"/>
                  </a:lnTo>
                  <a:close/>
                </a:path>
                <a:path w="466089" h="1365250">
                  <a:moveTo>
                    <a:pt x="13070" y="1323985"/>
                  </a:moveTo>
                  <a:lnTo>
                    <a:pt x="10922" y="1330452"/>
                  </a:lnTo>
                  <a:lnTo>
                    <a:pt x="23875" y="1334770"/>
                  </a:lnTo>
                  <a:lnTo>
                    <a:pt x="26033" y="1328278"/>
                  </a:lnTo>
                  <a:lnTo>
                    <a:pt x="13070" y="1323985"/>
                  </a:lnTo>
                  <a:close/>
                </a:path>
                <a:path w="466089" h="1365250">
                  <a:moveTo>
                    <a:pt x="26033" y="1328278"/>
                  </a:moveTo>
                  <a:lnTo>
                    <a:pt x="23875" y="1334770"/>
                  </a:lnTo>
                  <a:lnTo>
                    <a:pt x="36956" y="1334770"/>
                  </a:lnTo>
                  <a:lnTo>
                    <a:pt x="39115" y="1332611"/>
                  </a:lnTo>
                  <a:lnTo>
                    <a:pt x="26033" y="1328278"/>
                  </a:lnTo>
                  <a:close/>
                </a:path>
                <a:path w="466089" h="1365250">
                  <a:moveTo>
                    <a:pt x="452882" y="0"/>
                  </a:moveTo>
                  <a:lnTo>
                    <a:pt x="13070" y="1323985"/>
                  </a:lnTo>
                  <a:lnTo>
                    <a:pt x="26033" y="1328278"/>
                  </a:lnTo>
                  <a:lnTo>
                    <a:pt x="465963" y="4318"/>
                  </a:lnTo>
                  <a:lnTo>
                    <a:pt x="4528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4310124" y="2288032"/>
              <a:ext cx="384175" cy="1365250"/>
            </a:xfrm>
            <a:custGeom>
              <a:avLst/>
              <a:gdLst/>
              <a:ahLst/>
              <a:cxnLst/>
              <a:rect l="l" t="t" r="r" b="b"/>
              <a:pathLst>
                <a:path w="384175" h="1365250">
                  <a:moveTo>
                    <a:pt x="357238" y="1326868"/>
                  </a:moveTo>
                  <a:lnTo>
                    <a:pt x="344043" y="1330452"/>
                  </a:lnTo>
                  <a:lnTo>
                    <a:pt x="374650" y="1364741"/>
                  </a:lnTo>
                  <a:lnTo>
                    <a:pt x="380986" y="1333499"/>
                  </a:lnTo>
                  <a:lnTo>
                    <a:pt x="359029" y="1333499"/>
                  </a:lnTo>
                  <a:lnTo>
                    <a:pt x="357238" y="1326868"/>
                  </a:lnTo>
                  <a:close/>
                </a:path>
                <a:path w="384175" h="1365250">
                  <a:moveTo>
                    <a:pt x="370439" y="1323283"/>
                  </a:moveTo>
                  <a:lnTo>
                    <a:pt x="357238" y="1326868"/>
                  </a:lnTo>
                  <a:lnTo>
                    <a:pt x="359029" y="1333499"/>
                  </a:lnTo>
                  <a:lnTo>
                    <a:pt x="372237" y="1329943"/>
                  </a:lnTo>
                  <a:lnTo>
                    <a:pt x="370439" y="1323283"/>
                  </a:lnTo>
                  <a:close/>
                </a:path>
                <a:path w="384175" h="1365250">
                  <a:moveTo>
                    <a:pt x="383794" y="1319657"/>
                  </a:moveTo>
                  <a:lnTo>
                    <a:pt x="370439" y="1323283"/>
                  </a:lnTo>
                  <a:lnTo>
                    <a:pt x="372237" y="1329943"/>
                  </a:lnTo>
                  <a:lnTo>
                    <a:pt x="359029" y="1333499"/>
                  </a:lnTo>
                  <a:lnTo>
                    <a:pt x="380986" y="1333499"/>
                  </a:lnTo>
                  <a:lnTo>
                    <a:pt x="383794" y="1319657"/>
                  </a:lnTo>
                  <a:close/>
                </a:path>
                <a:path w="384175" h="1365250">
                  <a:moveTo>
                    <a:pt x="13208" y="0"/>
                  </a:moveTo>
                  <a:lnTo>
                    <a:pt x="0" y="3555"/>
                  </a:lnTo>
                  <a:lnTo>
                    <a:pt x="357238" y="1326868"/>
                  </a:lnTo>
                  <a:lnTo>
                    <a:pt x="370439" y="1323283"/>
                  </a:lnTo>
                  <a:lnTo>
                    <a:pt x="132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object 34"/>
          <p:cNvSpPr txBox="1"/>
          <p:nvPr/>
        </p:nvSpPr>
        <p:spPr>
          <a:xfrm>
            <a:off x="5842331" y="5909844"/>
            <a:ext cx="1360762" cy="44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sz="2800" spc="-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9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908" y="0"/>
            <a:ext cx="9115091" cy="6852284"/>
            <a:chOff x="793005" y="917842"/>
            <a:chExt cx="4572000" cy="3654158"/>
          </a:xfrm>
        </p:grpSpPr>
        <p:sp>
          <p:nvSpPr>
            <p:cNvPr id="4" name="object 18"/>
            <p:cNvSpPr/>
            <p:nvPr/>
          </p:nvSpPr>
          <p:spPr>
            <a:xfrm>
              <a:off x="793005" y="1143000"/>
              <a:ext cx="4572000" cy="3429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19"/>
            <p:cNvSpPr/>
            <p:nvPr/>
          </p:nvSpPr>
          <p:spPr>
            <a:xfrm>
              <a:off x="1393459" y="1284873"/>
              <a:ext cx="3364992" cy="31744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20"/>
            <p:cNvSpPr txBox="1"/>
            <p:nvPr/>
          </p:nvSpPr>
          <p:spPr>
            <a:xfrm>
              <a:off x="3826781" y="2406777"/>
              <a:ext cx="87312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7310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xplore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Khám</a:t>
              </a:r>
              <a:r>
                <a:rPr sz="1600" b="1" spc="-15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phá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7" name="object 21"/>
            <p:cNvSpPr txBox="1"/>
            <p:nvPr/>
          </p:nvSpPr>
          <p:spPr>
            <a:xfrm>
              <a:off x="3515884" y="3747643"/>
              <a:ext cx="823594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xplain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110" dirty="0">
                  <a:solidFill>
                    <a:srgbClr val="FFFF99"/>
                  </a:solidFill>
                  <a:latin typeface="Arial"/>
                  <a:cs typeface="Arial"/>
                </a:rPr>
                <a:t>Giải</a:t>
              </a:r>
              <a:r>
                <a:rPr sz="1600" b="1" spc="-14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05" dirty="0">
                  <a:solidFill>
                    <a:srgbClr val="FFFF99"/>
                  </a:solidFill>
                  <a:latin typeface="Arial"/>
                  <a:cs typeface="Arial"/>
                </a:rPr>
                <a:t>thích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8" name="object 22"/>
            <p:cNvSpPr txBox="1"/>
            <p:nvPr/>
          </p:nvSpPr>
          <p:spPr>
            <a:xfrm>
              <a:off x="1934862" y="3826511"/>
              <a:ext cx="76009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xtend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40" dirty="0">
                  <a:solidFill>
                    <a:srgbClr val="FFFF99"/>
                  </a:solidFill>
                  <a:latin typeface="Arial"/>
                  <a:cs typeface="Arial"/>
                </a:rPr>
                <a:t>Mở</a:t>
              </a:r>
              <a:r>
                <a:rPr sz="1600" b="1" spc="-140" dirty="0">
                  <a:solidFill>
                    <a:srgbClr val="FFFF99"/>
                  </a:solidFill>
                  <a:latin typeface="Arial"/>
                  <a:cs typeface="Arial"/>
                </a:rPr>
                <a:t> rộng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9" name="object 23"/>
            <p:cNvSpPr txBox="1"/>
            <p:nvPr/>
          </p:nvSpPr>
          <p:spPr>
            <a:xfrm>
              <a:off x="1463946" y="2406777"/>
              <a:ext cx="84010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endParaRPr sz="1800" dirty="0">
                <a:latin typeface="Times New Roman"/>
                <a:cs typeface="Times New Roman"/>
              </a:endParaRPr>
            </a:p>
            <a:p>
              <a:pPr marL="50800" algn="ctr">
                <a:lnSpc>
                  <a:spcPts val="1900"/>
                </a:lnSpc>
              </a:pPr>
              <a:r>
                <a:rPr sz="1600" b="1" spc="-125" dirty="0">
                  <a:solidFill>
                    <a:srgbClr val="FFFF99"/>
                  </a:solidFill>
                  <a:latin typeface="Arial"/>
                  <a:cs typeface="Arial"/>
                </a:rPr>
                <a:t>Đánh </a:t>
              </a:r>
              <a:r>
                <a:rPr sz="1600" b="1" spc="-130" dirty="0">
                  <a:solidFill>
                    <a:srgbClr val="FFFF99"/>
                  </a:solidFill>
                  <a:latin typeface="Arial"/>
                  <a:cs typeface="Arial"/>
                </a:rPr>
                <a:t>giá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10" name="object 24"/>
            <p:cNvSpPr txBox="1"/>
            <p:nvPr/>
          </p:nvSpPr>
          <p:spPr>
            <a:xfrm>
              <a:off x="2670065" y="2786635"/>
              <a:ext cx="845819" cy="1709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26390" marR="5080" indent="-314325">
                <a:lnSpc>
                  <a:spcPct val="100000"/>
                </a:lnSpc>
                <a:spcBef>
                  <a:spcPts val="100"/>
                </a:spcBef>
              </a:pP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Mô</a:t>
              </a:r>
              <a:r>
                <a:rPr sz="2000" b="1"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hình  5</a:t>
              </a:r>
              <a:r>
                <a:rPr sz="20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endParaRPr sz="2000" dirty="0">
                <a:latin typeface="Times New Roman"/>
                <a:cs typeface="Times New Roman"/>
              </a:endParaRPr>
            </a:p>
          </p:txBody>
        </p:sp>
        <p:sp>
          <p:nvSpPr>
            <p:cNvPr id="11" name="object 25"/>
            <p:cNvSpPr txBox="1"/>
            <p:nvPr/>
          </p:nvSpPr>
          <p:spPr>
            <a:xfrm>
              <a:off x="1076596" y="917842"/>
              <a:ext cx="4004310" cy="1077444"/>
            </a:xfrm>
            <a:prstGeom prst="rect">
              <a:avLst/>
            </a:prstGeom>
          </p:spPr>
          <p:txBody>
            <a:bodyPr vert="horz" wrap="square" lIns="0" tIns="18986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495"/>
                </a:spcBef>
              </a:pPr>
              <a:r>
                <a:rPr sz="2050" spc="-10" dirty="0">
                  <a:latin typeface="Arial"/>
                  <a:cs typeface="Arial"/>
                </a:rPr>
                <a:t>Mô </a:t>
              </a:r>
              <a:r>
                <a:rPr sz="2050" spc="-75" dirty="0">
                  <a:latin typeface="Arial"/>
                  <a:cs typeface="Arial"/>
                </a:rPr>
                <a:t>hình </a:t>
              </a:r>
              <a:r>
                <a:rPr sz="2050" spc="-235" dirty="0">
                  <a:latin typeface="Arial"/>
                  <a:cs typeface="Arial"/>
                </a:rPr>
                <a:t>5E </a:t>
              </a:r>
              <a:r>
                <a:rPr sz="2050" spc="-95" dirty="0">
                  <a:latin typeface="Arial"/>
                  <a:cs typeface="Arial"/>
                </a:rPr>
                <a:t>cho </a:t>
              </a:r>
              <a:r>
                <a:rPr sz="2050" spc="-120" dirty="0">
                  <a:latin typeface="Arial"/>
                  <a:cs typeface="Arial"/>
                </a:rPr>
                <a:t>dạy – </a:t>
              </a:r>
              <a:r>
                <a:rPr sz="2050" spc="-100" dirty="0">
                  <a:latin typeface="Arial"/>
                  <a:cs typeface="Arial"/>
                </a:rPr>
                <a:t>học </a:t>
              </a:r>
              <a:r>
                <a:rPr sz="2050" spc="-15" dirty="0">
                  <a:latin typeface="Arial"/>
                  <a:cs typeface="Arial"/>
                </a:rPr>
                <a:t>trải</a:t>
              </a:r>
              <a:r>
                <a:rPr sz="2050" spc="-195" dirty="0">
                  <a:latin typeface="Arial"/>
                  <a:cs typeface="Arial"/>
                </a:rPr>
                <a:t> </a:t>
              </a:r>
              <a:r>
                <a:rPr sz="2050" spc="-85" dirty="0">
                  <a:latin typeface="Arial"/>
                  <a:cs typeface="Arial"/>
                </a:rPr>
                <a:t>nghiệm</a:t>
              </a:r>
              <a:endParaRPr sz="2050" dirty="0">
                <a:latin typeface="Arial"/>
                <a:cs typeface="Arial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endParaRPr lang="en-US" sz="1800" b="1" dirty="0" smtClean="0">
                <a:solidFill>
                  <a:srgbClr val="FFFF00"/>
                </a:solidFill>
                <a:latin typeface="Times New Roman"/>
                <a:cs typeface="Times New Roman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endParaRPr lang="en-US" b="1" dirty="0">
                <a:solidFill>
                  <a:srgbClr val="FFFF00"/>
                </a:solidFill>
                <a:latin typeface="Times New Roman"/>
                <a:cs typeface="Times New Roman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r>
                <a:rPr sz="1800" b="1" dirty="0" smtClean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ngage</a:t>
              </a:r>
              <a:r>
                <a:rPr lang="en-US" sz="180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endParaRPr sz="1800" dirty="0">
                <a:latin typeface="Times New Roman"/>
                <a:cs typeface="Times New Roman"/>
              </a:endParaRPr>
            </a:p>
            <a:p>
              <a:pPr marR="36830" algn="ctr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Lôi 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cuốn</a:t>
              </a:r>
              <a:endParaRPr sz="16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537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E1 –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làm nóng, phá băng [nếu cần].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nội dung/công việc sẽ làm trong</a:t>
            </a:r>
          </a:p>
          <a:p>
            <a:pPr marL="250825" marR="48895" indent="-114300">
              <a:spcBef>
                <a:spcPts val="345"/>
              </a:spcBef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 học này.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[một cách thật thuyết phục+có độ  nhấn tốt] những lợi ích quan trọng của</a:t>
            </a:r>
          </a:p>
          <a:p>
            <a:pPr marL="250825" marR="48895" indent="-114300">
              <a:spcBef>
                <a:spcPts val="345"/>
              </a:spcBef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kiến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thức+kỹ năng từ bài học. Có thể dùng</a:t>
            </a:r>
          </a:p>
          <a:p>
            <a:pPr marL="250825" marR="48895" indent="-114300">
              <a:spcBef>
                <a:spcPts val="345"/>
              </a:spcBef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hình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ảnh, video ngắn, ... để minh họa .</a:t>
            </a:r>
          </a:p>
        </p:txBody>
      </p:sp>
    </p:spTree>
    <p:extLst>
      <p:ext uri="{BB962C8B-B14F-4D97-AF65-F5344CB8AC3E}">
        <p14:creationId xmlns:p14="http://schemas.microsoft.com/office/powerpoint/2010/main" xmlns="" val="27077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E2 –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416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 làm gì [đưa tình huống, đặt vấn đề,  đặt câu hỏi...] để giúp học viên khám phá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/nội dung chính GV sẽ trình bày?</a:t>
            </a:r>
          </a:p>
          <a:p>
            <a:pPr marL="250825" marR="217170" indent="-114300">
              <a:spcBef>
                <a:spcPts val="51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đưa ra hoạt động gì [ví dụ thảo luận  theo cặp/nhóm nhỏ,...] để lôi kéo trò  khám phá ?</a:t>
            </a:r>
          </a:p>
          <a:p>
            <a:pPr marL="250825" marR="5080" indent="-114300">
              <a:spcBef>
                <a:spcPts val="520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những câu hỏi chính yếu nào cần lưu ý  để trò động não suy nghĩ tìm ra câu trả  lời?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2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E3 –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cho bài giảng về nội dung chính. Xin  trình bày chi tiết các ý cần giảng.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quá trình giảng, GV có thể đặt 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hỏi gì?...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có cho thêm hoạt động (ngắn)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 trong</a:t>
            </a:r>
            <a:endParaRPr lang="vi-V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0825" marR="48895" indent="-114300">
              <a:spcBef>
                <a:spcPts val="345"/>
              </a:spcBef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giảng?</a:t>
            </a:r>
          </a:p>
        </p:txBody>
      </p:sp>
    </p:spTree>
    <p:extLst>
      <p:ext uri="{BB962C8B-B14F-4D97-AF65-F5344CB8AC3E}">
        <p14:creationId xmlns:p14="http://schemas.microsoft.com/office/powerpoint/2010/main" xmlns="" val="284309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E4 –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những vấn đề/chủ đề/bài tập mở  rộng gì? Bằng cách nào (đặt câu hỏi, tình  huống, hình ảnh, video...).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hoạt động gì (làm bài tập cá nhân,</a:t>
            </a:r>
          </a:p>
          <a:p>
            <a:pPr marL="250825" marR="48895" indent="-114300">
              <a:spcBef>
                <a:spcPts val="345"/>
              </a:spcBef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 theo cặp/nhóm, thi đua, ...)?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 tự đưa ra các câu hỏi/bài tập/... như  thế nào ? (đơn giản →phức tạp; dễ → khó)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xmlns="" val="1334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78660" y="236219"/>
            <a:ext cx="8436739" cy="5903634"/>
            <a:chOff x="1485900" y="1297051"/>
            <a:chExt cx="4343400" cy="2923703"/>
          </a:xfrm>
        </p:grpSpPr>
        <p:sp>
          <p:nvSpPr>
            <p:cNvPr id="4" name="object 2"/>
            <p:cNvSpPr txBox="1"/>
            <p:nvPr/>
          </p:nvSpPr>
          <p:spPr>
            <a:xfrm>
              <a:off x="3015488" y="1297051"/>
              <a:ext cx="1285875" cy="3606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200" spc="-40" dirty="0">
                  <a:latin typeface="Arial"/>
                  <a:cs typeface="Arial"/>
                </a:rPr>
                <a:t>Mô </a:t>
              </a:r>
              <a:r>
                <a:rPr sz="2200" spc="-100" dirty="0">
                  <a:latin typeface="Arial"/>
                  <a:cs typeface="Arial"/>
                </a:rPr>
                <a:t>hình</a:t>
              </a:r>
              <a:r>
                <a:rPr sz="2200" spc="-390" dirty="0">
                  <a:latin typeface="Arial"/>
                  <a:cs typeface="Arial"/>
                </a:rPr>
                <a:t> </a:t>
              </a:r>
              <a:r>
                <a:rPr sz="2200" spc="-265" dirty="0">
                  <a:latin typeface="Arial"/>
                  <a:cs typeface="Arial"/>
                </a:rPr>
                <a:t>5E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5" name="object 3"/>
            <p:cNvSpPr/>
            <p:nvPr/>
          </p:nvSpPr>
          <p:spPr>
            <a:xfrm>
              <a:off x="1687067" y="178155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 txBox="1"/>
            <p:nvPr/>
          </p:nvSpPr>
          <p:spPr>
            <a:xfrm>
              <a:off x="1895094" y="2744851"/>
              <a:ext cx="547370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>
                <a:lnSpc>
                  <a:spcPts val="2360"/>
                </a:lnSpc>
                <a:spcBef>
                  <a:spcPts val="100"/>
                </a:spcBef>
              </a:pPr>
              <a:r>
                <a:rPr sz="2050" spc="-114" dirty="0">
                  <a:latin typeface="Arial"/>
                  <a:cs typeface="Arial"/>
                </a:rPr>
                <a:t>Lôi</a:t>
              </a:r>
              <a:endParaRPr sz="2050">
                <a:latin typeface="Arial"/>
                <a:cs typeface="Arial"/>
              </a:endParaRPr>
            </a:p>
            <a:p>
              <a:pPr algn="ctr">
                <a:lnSpc>
                  <a:spcPts val="2360"/>
                </a:lnSpc>
              </a:pPr>
              <a:r>
                <a:rPr sz="2050" spc="-85" dirty="0">
                  <a:latin typeface="Arial"/>
                  <a:cs typeface="Arial"/>
                </a:rPr>
                <a:t>cuốn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1805939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3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1805939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/>
            <p:cNvSpPr/>
            <p:nvPr/>
          </p:nvSpPr>
          <p:spPr>
            <a:xfrm>
              <a:off x="2679192" y="178155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2845054" y="2744851"/>
              <a:ext cx="631825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>
                <a:lnSpc>
                  <a:spcPts val="2260"/>
                </a:lnSpc>
                <a:spcBef>
                  <a:spcPts val="340"/>
                </a:spcBef>
              </a:pPr>
              <a:r>
                <a:rPr sz="2050" spc="-120" dirty="0">
                  <a:latin typeface="Arial"/>
                  <a:cs typeface="Arial"/>
                </a:rPr>
                <a:t>Khám  </a:t>
              </a:r>
              <a:r>
                <a:rPr sz="2050" spc="-95" dirty="0">
                  <a:latin typeface="Arial"/>
                  <a:cs typeface="Arial"/>
                </a:rPr>
                <a:t>phá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1" name="object 9"/>
            <p:cNvSpPr/>
            <p:nvPr/>
          </p:nvSpPr>
          <p:spPr>
            <a:xfrm>
              <a:off x="2799588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/>
            <p:cNvSpPr/>
            <p:nvPr/>
          </p:nvSpPr>
          <p:spPr>
            <a:xfrm>
              <a:off x="2799588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1"/>
            <p:cNvSpPr/>
            <p:nvPr/>
          </p:nvSpPr>
          <p:spPr>
            <a:xfrm>
              <a:off x="3671315" y="178155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2"/>
            <p:cNvSpPr txBox="1"/>
            <p:nvPr/>
          </p:nvSpPr>
          <p:spPr>
            <a:xfrm>
              <a:off x="3876294" y="2744851"/>
              <a:ext cx="555625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3025">
                <a:lnSpc>
                  <a:spcPts val="2360"/>
                </a:lnSpc>
                <a:spcBef>
                  <a:spcPts val="100"/>
                </a:spcBef>
              </a:pPr>
              <a:r>
                <a:rPr sz="2050" spc="-110" dirty="0">
                  <a:latin typeface="Arial"/>
                  <a:cs typeface="Arial"/>
                </a:rPr>
                <a:t>Giải</a:t>
              </a:r>
              <a:endParaRPr sz="2050" dirty="0">
                <a:latin typeface="Arial"/>
                <a:cs typeface="Arial"/>
              </a:endParaRPr>
            </a:p>
            <a:p>
              <a:pPr marL="12700">
                <a:lnSpc>
                  <a:spcPts val="2360"/>
                </a:lnSpc>
              </a:pPr>
              <a:r>
                <a:rPr sz="2050" spc="-50" dirty="0">
                  <a:latin typeface="Arial"/>
                  <a:cs typeface="Arial"/>
                </a:rPr>
                <a:t>thí</a:t>
              </a:r>
              <a:r>
                <a:rPr sz="2050" spc="-75" dirty="0">
                  <a:latin typeface="Arial"/>
                  <a:cs typeface="Arial"/>
                </a:rPr>
                <a:t>c</a:t>
              </a:r>
              <a:r>
                <a:rPr sz="2050" spc="-65" dirty="0">
                  <a:latin typeface="Arial"/>
                  <a:cs typeface="Arial"/>
                </a:rPr>
                <a:t>h</a:t>
              </a:r>
              <a:endParaRPr sz="2050" dirty="0">
                <a:latin typeface="Arial"/>
                <a:cs typeface="Arial"/>
              </a:endParaRPr>
            </a:p>
          </p:txBody>
        </p:sp>
        <p:sp>
          <p:nvSpPr>
            <p:cNvPr id="15" name="object 13"/>
            <p:cNvSpPr/>
            <p:nvPr/>
          </p:nvSpPr>
          <p:spPr>
            <a:xfrm>
              <a:off x="3791711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4"/>
            <p:cNvSpPr/>
            <p:nvPr/>
          </p:nvSpPr>
          <p:spPr>
            <a:xfrm>
              <a:off x="3791711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5"/>
            <p:cNvSpPr/>
            <p:nvPr/>
          </p:nvSpPr>
          <p:spPr>
            <a:xfrm>
              <a:off x="4664964" y="178155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6"/>
            <p:cNvSpPr txBox="1"/>
            <p:nvPr/>
          </p:nvSpPr>
          <p:spPr>
            <a:xfrm>
              <a:off x="4893309" y="2744851"/>
              <a:ext cx="509270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>
                <a:lnSpc>
                  <a:spcPts val="2260"/>
                </a:lnSpc>
                <a:spcBef>
                  <a:spcPts val="340"/>
                </a:spcBef>
              </a:pPr>
              <a:r>
                <a:rPr sz="2050" spc="-65" dirty="0">
                  <a:latin typeface="Arial"/>
                  <a:cs typeface="Arial"/>
                </a:rPr>
                <a:t>Mở  </a:t>
              </a:r>
              <a:r>
                <a:rPr sz="2050" spc="-5" dirty="0">
                  <a:latin typeface="Arial"/>
                  <a:cs typeface="Arial"/>
                </a:rPr>
                <a:t>r</a:t>
              </a:r>
              <a:r>
                <a:rPr sz="2050" spc="-105" dirty="0">
                  <a:latin typeface="Arial"/>
                  <a:cs typeface="Arial"/>
                </a:rPr>
                <a:t>ộng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9" name="object 17"/>
            <p:cNvSpPr/>
            <p:nvPr/>
          </p:nvSpPr>
          <p:spPr>
            <a:xfrm>
              <a:off x="4783835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3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8"/>
            <p:cNvSpPr/>
            <p:nvPr/>
          </p:nvSpPr>
          <p:spPr>
            <a:xfrm>
              <a:off x="4783835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9"/>
            <p:cNvSpPr/>
            <p:nvPr/>
          </p:nvSpPr>
          <p:spPr>
            <a:xfrm>
              <a:off x="1844039" y="332232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5">
                  <a:moveTo>
                    <a:pt x="301752" y="0"/>
                  </a:moveTo>
                  <a:lnTo>
                    <a:pt x="0" y="301751"/>
                  </a:lnTo>
                  <a:lnTo>
                    <a:pt x="301752" y="603503"/>
                  </a:lnTo>
                  <a:lnTo>
                    <a:pt x="301752" y="452627"/>
                  </a:lnTo>
                  <a:lnTo>
                    <a:pt x="3476244" y="452627"/>
                  </a:lnTo>
                  <a:lnTo>
                    <a:pt x="3627120" y="301751"/>
                  </a:lnTo>
                  <a:lnTo>
                    <a:pt x="3476244" y="150875"/>
                  </a:lnTo>
                  <a:lnTo>
                    <a:pt x="301752" y="150875"/>
                  </a:lnTo>
                  <a:lnTo>
                    <a:pt x="301752" y="0"/>
                  </a:lnTo>
                  <a:close/>
                </a:path>
                <a:path w="3627120" h="603885">
                  <a:moveTo>
                    <a:pt x="3476244" y="452627"/>
                  </a:moveTo>
                  <a:lnTo>
                    <a:pt x="3325368" y="452627"/>
                  </a:lnTo>
                  <a:lnTo>
                    <a:pt x="3325368" y="603503"/>
                  </a:lnTo>
                  <a:lnTo>
                    <a:pt x="3476244" y="452627"/>
                  </a:lnTo>
                  <a:close/>
                </a:path>
                <a:path w="3627120" h="603885">
                  <a:moveTo>
                    <a:pt x="3325368" y="0"/>
                  </a:moveTo>
                  <a:lnTo>
                    <a:pt x="3325368" y="150875"/>
                  </a:lnTo>
                  <a:lnTo>
                    <a:pt x="3476244" y="150875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0"/>
            <p:cNvSpPr/>
            <p:nvPr/>
          </p:nvSpPr>
          <p:spPr>
            <a:xfrm>
              <a:off x="1844039" y="332232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5">
                  <a:moveTo>
                    <a:pt x="0" y="301751"/>
                  </a:moveTo>
                  <a:lnTo>
                    <a:pt x="301752" y="0"/>
                  </a:lnTo>
                  <a:lnTo>
                    <a:pt x="301752" y="150875"/>
                  </a:lnTo>
                  <a:lnTo>
                    <a:pt x="3325368" y="150875"/>
                  </a:lnTo>
                  <a:lnTo>
                    <a:pt x="3325368" y="0"/>
                  </a:lnTo>
                  <a:lnTo>
                    <a:pt x="3627120" y="301751"/>
                  </a:lnTo>
                  <a:lnTo>
                    <a:pt x="3325368" y="603503"/>
                  </a:lnTo>
                  <a:lnTo>
                    <a:pt x="3325368" y="452627"/>
                  </a:lnTo>
                  <a:lnTo>
                    <a:pt x="301752" y="452627"/>
                  </a:lnTo>
                  <a:lnTo>
                    <a:pt x="301752" y="603503"/>
                  </a:lnTo>
                  <a:lnTo>
                    <a:pt x="0" y="301751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1"/>
            <p:cNvSpPr txBox="1"/>
            <p:nvPr/>
          </p:nvSpPr>
          <p:spPr>
            <a:xfrm>
              <a:off x="3202304" y="3542970"/>
              <a:ext cx="951865" cy="16258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2050" spc="-120" dirty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r>
                <a:rPr sz="2050" spc="-20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2050" spc="-110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050" dirty="0">
                <a:latin typeface="Arial"/>
                <a:cs typeface="Arial"/>
              </a:endParaRPr>
            </a:p>
          </p:txBody>
        </p:sp>
        <p:sp>
          <p:nvSpPr>
            <p:cNvPr id="24" name="object 22"/>
            <p:cNvSpPr txBox="1"/>
            <p:nvPr/>
          </p:nvSpPr>
          <p:spPr>
            <a:xfrm>
              <a:off x="1485900" y="3973067"/>
              <a:ext cx="4343400" cy="247687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1905" algn="ctr">
                <a:lnSpc>
                  <a:spcPts val="1540"/>
                </a:lnSpc>
              </a:pPr>
              <a:r>
                <a:rPr sz="2000" b="1" spc="-90" dirty="0">
                  <a:latin typeface="Arial"/>
                  <a:cs typeface="Arial"/>
                </a:rPr>
                <a:t>Đối </a:t>
              </a:r>
              <a:r>
                <a:rPr sz="2000" b="1" spc="-100" dirty="0">
                  <a:latin typeface="Arial"/>
                  <a:cs typeface="Arial"/>
                </a:rPr>
                <a:t>với </a:t>
              </a:r>
              <a:r>
                <a:rPr sz="2000" b="1" spc="-70" dirty="0">
                  <a:latin typeface="Arial"/>
                  <a:cs typeface="Arial"/>
                </a:rPr>
                <a:t>hoạt </a:t>
              </a:r>
              <a:r>
                <a:rPr sz="2000" b="1" spc="-114" dirty="0">
                  <a:latin typeface="Arial"/>
                  <a:cs typeface="Arial"/>
                </a:rPr>
                <a:t>động </a:t>
              </a:r>
              <a:r>
                <a:rPr sz="2000" b="1" spc="-50" dirty="0">
                  <a:latin typeface="Arial"/>
                  <a:cs typeface="Arial"/>
                </a:rPr>
                <a:t>trải </a:t>
              </a:r>
              <a:r>
                <a:rPr sz="2000" b="1" spc="-105" dirty="0">
                  <a:latin typeface="Arial"/>
                  <a:cs typeface="Arial"/>
                </a:rPr>
                <a:t>nghiệm: </a:t>
              </a:r>
              <a:r>
                <a:rPr sz="2000" b="1" spc="-160" dirty="0">
                  <a:latin typeface="Arial"/>
                  <a:cs typeface="Arial"/>
                </a:rPr>
                <a:t>Bước </a:t>
              </a:r>
              <a:r>
                <a:rPr sz="2000" b="1" spc="-100" dirty="0">
                  <a:latin typeface="Arial"/>
                  <a:cs typeface="Arial"/>
                </a:rPr>
                <a:t>GIẢI </a:t>
              </a:r>
              <a:r>
                <a:rPr sz="2000" b="1" spc="-145" dirty="0">
                  <a:latin typeface="Arial"/>
                  <a:cs typeface="Arial"/>
                </a:rPr>
                <a:t>THÍCH</a:t>
              </a:r>
              <a:r>
                <a:rPr sz="2000" b="1" spc="-170" dirty="0">
                  <a:latin typeface="Arial"/>
                  <a:cs typeface="Arial"/>
                </a:rPr>
                <a:t> </a:t>
              </a:r>
              <a:r>
                <a:rPr sz="2000" b="1" spc="-95" dirty="0">
                  <a:latin typeface="Arial"/>
                  <a:cs typeface="Arial"/>
                </a:rPr>
                <a:t>nên</a:t>
              </a:r>
              <a:endParaRPr sz="2000" dirty="0">
                <a:latin typeface="Arial"/>
                <a:cs typeface="Arial"/>
              </a:endParaRPr>
            </a:p>
            <a:p>
              <a:pPr marL="1905" algn="ctr">
                <a:lnSpc>
                  <a:spcPct val="100000"/>
                </a:lnSpc>
              </a:pPr>
              <a:r>
                <a:rPr sz="2000" b="1" spc="-150" dirty="0">
                  <a:latin typeface="Arial"/>
                  <a:cs typeface="Arial"/>
                </a:rPr>
                <a:t>cộng </a:t>
              </a:r>
              <a:r>
                <a:rPr sz="2000" b="1" spc="-65" dirty="0">
                  <a:latin typeface="Arial"/>
                  <a:cs typeface="Arial"/>
                </a:rPr>
                <a:t>thêm </a:t>
              </a:r>
              <a:r>
                <a:rPr sz="2000" b="1" spc="-120" dirty="0">
                  <a:latin typeface="Arial"/>
                  <a:cs typeface="Arial"/>
                </a:rPr>
                <a:t>hoặc </a:t>
              </a:r>
              <a:r>
                <a:rPr sz="2000" b="1" spc="-80" dirty="0">
                  <a:latin typeface="Arial"/>
                  <a:cs typeface="Arial"/>
                </a:rPr>
                <a:t>thay </a:t>
              </a:r>
              <a:r>
                <a:rPr sz="2000" b="1" spc="-120" dirty="0">
                  <a:latin typeface="Arial"/>
                  <a:cs typeface="Arial"/>
                </a:rPr>
                <a:t>bằng </a:t>
              </a:r>
              <a:r>
                <a:rPr sz="2000" b="1" spc="-175" dirty="0">
                  <a:latin typeface="Arial"/>
                  <a:cs typeface="Arial"/>
                </a:rPr>
                <a:t>THỰC</a:t>
              </a:r>
              <a:r>
                <a:rPr sz="2000" b="1" spc="25" dirty="0">
                  <a:latin typeface="Arial"/>
                  <a:cs typeface="Arial"/>
                </a:rPr>
                <a:t> </a:t>
              </a:r>
              <a:r>
                <a:rPr sz="2000" b="1" spc="-125" dirty="0">
                  <a:latin typeface="Arial"/>
                  <a:cs typeface="Arial"/>
                </a:rPr>
                <a:t>HÀNH</a:t>
              </a:r>
              <a:endParaRPr sz="2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060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78816" y="1182971"/>
            <a:ext cx="8812784" cy="5370229"/>
            <a:chOff x="312928" y="1371600"/>
            <a:chExt cx="4343400" cy="2521406"/>
          </a:xfrm>
        </p:grpSpPr>
        <p:sp>
          <p:nvSpPr>
            <p:cNvPr id="5" name="object 24"/>
            <p:cNvSpPr/>
            <p:nvPr/>
          </p:nvSpPr>
          <p:spPr>
            <a:xfrm>
              <a:off x="514095" y="1371600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25"/>
            <p:cNvSpPr txBox="1"/>
            <p:nvPr/>
          </p:nvSpPr>
          <p:spPr>
            <a:xfrm>
              <a:off x="722122" y="2335530"/>
              <a:ext cx="547370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>
                <a:lnSpc>
                  <a:spcPts val="2360"/>
                </a:lnSpc>
                <a:spcBef>
                  <a:spcPts val="100"/>
                </a:spcBef>
              </a:pPr>
              <a:r>
                <a:rPr sz="2050" spc="-114" dirty="0">
                  <a:latin typeface="Arial"/>
                  <a:cs typeface="Arial"/>
                </a:rPr>
                <a:t>Lôi</a:t>
              </a:r>
              <a:endParaRPr sz="2050">
                <a:latin typeface="Arial"/>
                <a:cs typeface="Arial"/>
              </a:endParaRPr>
            </a:p>
            <a:p>
              <a:pPr algn="ctr">
                <a:lnSpc>
                  <a:spcPts val="2360"/>
                </a:lnSpc>
              </a:pPr>
              <a:r>
                <a:rPr sz="2050" spc="-85" dirty="0">
                  <a:latin typeface="Arial"/>
                  <a:cs typeface="Arial"/>
                </a:rPr>
                <a:t>cuốn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7" name="object 26"/>
            <p:cNvSpPr/>
            <p:nvPr/>
          </p:nvSpPr>
          <p:spPr>
            <a:xfrm>
              <a:off x="632967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30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27"/>
            <p:cNvSpPr/>
            <p:nvPr/>
          </p:nvSpPr>
          <p:spPr>
            <a:xfrm>
              <a:off x="632967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28"/>
            <p:cNvSpPr/>
            <p:nvPr/>
          </p:nvSpPr>
          <p:spPr>
            <a:xfrm>
              <a:off x="1506220" y="1371600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1626616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0"/>
            <p:cNvSpPr/>
            <p:nvPr/>
          </p:nvSpPr>
          <p:spPr>
            <a:xfrm>
              <a:off x="1626616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31"/>
            <p:cNvSpPr/>
            <p:nvPr/>
          </p:nvSpPr>
          <p:spPr>
            <a:xfrm>
              <a:off x="2498343" y="1371600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32"/>
            <p:cNvSpPr txBox="1"/>
            <p:nvPr/>
          </p:nvSpPr>
          <p:spPr>
            <a:xfrm>
              <a:off x="1672082" y="2335530"/>
              <a:ext cx="1589405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ts val="2360"/>
                </a:lnSpc>
                <a:spcBef>
                  <a:spcPts val="100"/>
                </a:spcBef>
                <a:tabLst>
                  <a:tab pos="1030605" algn="l"/>
                </a:tabLst>
              </a:pPr>
              <a:r>
                <a:rPr sz="2050" spc="-150" dirty="0">
                  <a:latin typeface="Arial"/>
                  <a:cs typeface="Arial"/>
                </a:rPr>
                <a:t>Khám	</a:t>
              </a:r>
              <a:r>
                <a:rPr sz="2050" spc="-160" dirty="0">
                  <a:solidFill>
                    <a:srgbClr val="FFFFFF"/>
                  </a:solidFill>
                  <a:latin typeface="Arial"/>
                  <a:cs typeface="Arial"/>
                </a:rPr>
                <a:t>Thực</a:t>
              </a:r>
              <a:endParaRPr sz="2050">
                <a:latin typeface="Arial"/>
                <a:cs typeface="Arial"/>
              </a:endParaRPr>
            </a:p>
            <a:p>
              <a:pPr marL="103505" algn="ctr">
                <a:lnSpc>
                  <a:spcPts val="2360"/>
                </a:lnSpc>
                <a:tabLst>
                  <a:tab pos="1028065" algn="l"/>
                </a:tabLst>
              </a:pPr>
              <a:r>
                <a:rPr sz="2050" spc="-95" dirty="0">
                  <a:latin typeface="Arial"/>
                  <a:cs typeface="Arial"/>
                </a:rPr>
                <a:t>phá	</a:t>
              </a:r>
              <a:r>
                <a:rPr sz="2050" spc="-100" dirty="0">
                  <a:solidFill>
                    <a:srgbClr val="FFFFFF"/>
                  </a:solidFill>
                  <a:latin typeface="Arial"/>
                  <a:cs typeface="Arial"/>
                </a:rPr>
                <a:t>hà</a:t>
              </a:r>
              <a:r>
                <a:rPr sz="2050" spc="-95" dirty="0">
                  <a:solidFill>
                    <a:srgbClr val="FFFFFF"/>
                  </a:solidFill>
                  <a:latin typeface="Arial"/>
                  <a:cs typeface="Arial"/>
                </a:rPr>
                <a:t>n</a:t>
              </a:r>
              <a:r>
                <a:rPr sz="2050" spc="-65" dirty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4" name="object 33"/>
            <p:cNvSpPr/>
            <p:nvPr/>
          </p:nvSpPr>
          <p:spPr>
            <a:xfrm>
              <a:off x="2618739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34"/>
            <p:cNvSpPr/>
            <p:nvPr/>
          </p:nvSpPr>
          <p:spPr>
            <a:xfrm>
              <a:off x="2618739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35"/>
            <p:cNvSpPr/>
            <p:nvPr/>
          </p:nvSpPr>
          <p:spPr>
            <a:xfrm>
              <a:off x="3491992" y="1371600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36"/>
            <p:cNvSpPr txBox="1"/>
            <p:nvPr/>
          </p:nvSpPr>
          <p:spPr>
            <a:xfrm>
              <a:off x="3720337" y="2335530"/>
              <a:ext cx="509270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>
                <a:lnSpc>
                  <a:spcPts val="2260"/>
                </a:lnSpc>
                <a:spcBef>
                  <a:spcPts val="340"/>
                </a:spcBef>
              </a:pPr>
              <a:r>
                <a:rPr sz="2050" spc="-65" dirty="0">
                  <a:latin typeface="Arial"/>
                  <a:cs typeface="Arial"/>
                </a:rPr>
                <a:t>Mở  </a:t>
              </a:r>
              <a:r>
                <a:rPr sz="2050" spc="-5" dirty="0">
                  <a:latin typeface="Arial"/>
                  <a:cs typeface="Arial"/>
                </a:rPr>
                <a:t>r</a:t>
              </a:r>
              <a:r>
                <a:rPr sz="2050" spc="-105" dirty="0">
                  <a:latin typeface="Arial"/>
                  <a:cs typeface="Arial"/>
                </a:rPr>
                <a:t>ộng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8" name="object 37"/>
            <p:cNvSpPr/>
            <p:nvPr/>
          </p:nvSpPr>
          <p:spPr>
            <a:xfrm>
              <a:off x="3610863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38"/>
            <p:cNvSpPr/>
            <p:nvPr/>
          </p:nvSpPr>
          <p:spPr>
            <a:xfrm>
              <a:off x="3610863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39"/>
            <p:cNvSpPr/>
            <p:nvPr/>
          </p:nvSpPr>
          <p:spPr>
            <a:xfrm>
              <a:off x="671067" y="2912365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301752" y="0"/>
                  </a:moveTo>
                  <a:lnTo>
                    <a:pt x="0" y="301752"/>
                  </a:lnTo>
                  <a:lnTo>
                    <a:pt x="301752" y="603504"/>
                  </a:lnTo>
                  <a:lnTo>
                    <a:pt x="301752" y="452628"/>
                  </a:lnTo>
                  <a:lnTo>
                    <a:pt x="3476244" y="452628"/>
                  </a:lnTo>
                  <a:lnTo>
                    <a:pt x="3627120" y="301752"/>
                  </a:lnTo>
                  <a:lnTo>
                    <a:pt x="3476244" y="150876"/>
                  </a:lnTo>
                  <a:lnTo>
                    <a:pt x="301752" y="150876"/>
                  </a:lnTo>
                  <a:lnTo>
                    <a:pt x="301752" y="0"/>
                  </a:lnTo>
                  <a:close/>
                </a:path>
                <a:path w="3627120" h="603884">
                  <a:moveTo>
                    <a:pt x="3476244" y="452628"/>
                  </a:moveTo>
                  <a:lnTo>
                    <a:pt x="3325368" y="452628"/>
                  </a:lnTo>
                  <a:lnTo>
                    <a:pt x="3325368" y="603504"/>
                  </a:lnTo>
                  <a:lnTo>
                    <a:pt x="3476244" y="452628"/>
                  </a:lnTo>
                  <a:close/>
                </a:path>
                <a:path w="3627120" h="603884">
                  <a:moveTo>
                    <a:pt x="3325368" y="0"/>
                  </a:moveTo>
                  <a:lnTo>
                    <a:pt x="3325368" y="150876"/>
                  </a:lnTo>
                  <a:lnTo>
                    <a:pt x="3476244" y="150876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40"/>
            <p:cNvSpPr/>
            <p:nvPr/>
          </p:nvSpPr>
          <p:spPr>
            <a:xfrm>
              <a:off x="671067" y="2912365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0" y="301752"/>
                  </a:moveTo>
                  <a:lnTo>
                    <a:pt x="301752" y="0"/>
                  </a:lnTo>
                  <a:lnTo>
                    <a:pt x="301752" y="150876"/>
                  </a:lnTo>
                  <a:lnTo>
                    <a:pt x="3325368" y="150876"/>
                  </a:lnTo>
                  <a:lnTo>
                    <a:pt x="3325368" y="0"/>
                  </a:lnTo>
                  <a:lnTo>
                    <a:pt x="3627120" y="301752"/>
                  </a:lnTo>
                  <a:lnTo>
                    <a:pt x="3325368" y="603504"/>
                  </a:lnTo>
                  <a:lnTo>
                    <a:pt x="3325368" y="452628"/>
                  </a:lnTo>
                  <a:lnTo>
                    <a:pt x="301752" y="452628"/>
                  </a:lnTo>
                  <a:lnTo>
                    <a:pt x="301752" y="603504"/>
                  </a:lnTo>
                  <a:lnTo>
                    <a:pt x="0" y="3017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41"/>
            <p:cNvSpPr txBox="1"/>
            <p:nvPr/>
          </p:nvSpPr>
          <p:spPr>
            <a:xfrm>
              <a:off x="2029332" y="3137237"/>
              <a:ext cx="951865" cy="1541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2050" spc="-120" dirty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r>
                <a:rPr sz="2050" spc="-20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2050" spc="-110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050" dirty="0">
                <a:latin typeface="Arial"/>
                <a:cs typeface="Arial"/>
              </a:endParaRPr>
            </a:p>
          </p:txBody>
        </p:sp>
        <p:sp>
          <p:nvSpPr>
            <p:cNvPr id="23" name="object 42"/>
            <p:cNvSpPr txBox="1"/>
            <p:nvPr/>
          </p:nvSpPr>
          <p:spPr>
            <a:xfrm>
              <a:off x="312928" y="3629283"/>
              <a:ext cx="4343400" cy="263723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1905" algn="ctr">
                <a:lnSpc>
                  <a:spcPts val="1545"/>
                </a:lnSpc>
              </a:pPr>
              <a:r>
                <a:rPr sz="2400" b="1" spc="-90" dirty="0">
                  <a:latin typeface="Arial"/>
                  <a:cs typeface="Arial"/>
                </a:rPr>
                <a:t>Đối </a:t>
              </a:r>
              <a:r>
                <a:rPr sz="2400" b="1" spc="-100" dirty="0">
                  <a:latin typeface="Arial"/>
                  <a:cs typeface="Arial"/>
                </a:rPr>
                <a:t>với </a:t>
              </a:r>
              <a:r>
                <a:rPr sz="2400" b="1" spc="-70" dirty="0">
                  <a:latin typeface="Arial"/>
                  <a:cs typeface="Arial"/>
                </a:rPr>
                <a:t>hoạt </a:t>
              </a:r>
              <a:r>
                <a:rPr sz="2400" b="1" spc="-114" dirty="0">
                  <a:latin typeface="Arial"/>
                  <a:cs typeface="Arial"/>
                </a:rPr>
                <a:t>động </a:t>
              </a:r>
              <a:r>
                <a:rPr sz="2400" b="1" spc="-50" dirty="0">
                  <a:latin typeface="Arial"/>
                  <a:cs typeface="Arial"/>
                </a:rPr>
                <a:t>trải </a:t>
              </a:r>
              <a:r>
                <a:rPr sz="2400" b="1" spc="-105" dirty="0">
                  <a:latin typeface="Arial"/>
                  <a:cs typeface="Arial"/>
                </a:rPr>
                <a:t>nghiệm: </a:t>
              </a:r>
              <a:r>
                <a:rPr sz="2400" b="1" spc="-160" dirty="0">
                  <a:latin typeface="Arial"/>
                  <a:cs typeface="Arial"/>
                </a:rPr>
                <a:t>Bước </a:t>
              </a:r>
              <a:r>
                <a:rPr sz="2400" b="1" spc="-100" dirty="0">
                  <a:latin typeface="Arial"/>
                  <a:cs typeface="Arial"/>
                </a:rPr>
                <a:t>GIẢI </a:t>
              </a:r>
              <a:r>
                <a:rPr sz="2400" b="1" spc="-145" dirty="0">
                  <a:latin typeface="Arial"/>
                  <a:cs typeface="Arial"/>
                </a:rPr>
                <a:t>THÍCH</a:t>
              </a:r>
              <a:r>
                <a:rPr sz="2400" b="1" spc="-170" dirty="0">
                  <a:latin typeface="Arial"/>
                  <a:cs typeface="Arial"/>
                </a:rPr>
                <a:t> </a:t>
              </a:r>
              <a:r>
                <a:rPr sz="2400" b="1" spc="-95" dirty="0">
                  <a:latin typeface="Arial"/>
                  <a:cs typeface="Arial"/>
                </a:rPr>
                <a:t>nên</a:t>
              </a:r>
              <a:endParaRPr sz="2400" dirty="0">
                <a:latin typeface="Arial"/>
                <a:cs typeface="Arial"/>
              </a:endParaRPr>
            </a:p>
            <a:p>
              <a:pPr marL="1905" algn="ctr">
                <a:lnSpc>
                  <a:spcPct val="100000"/>
                </a:lnSpc>
              </a:pPr>
              <a:r>
                <a:rPr sz="2400" b="1" spc="-150" dirty="0" err="1">
                  <a:latin typeface="Arial"/>
                  <a:cs typeface="Arial"/>
                </a:rPr>
                <a:t>cộng</a:t>
              </a:r>
              <a:r>
                <a:rPr sz="2400" b="1" spc="-150" dirty="0">
                  <a:latin typeface="Arial"/>
                  <a:cs typeface="Arial"/>
                </a:rPr>
                <a:t> </a:t>
              </a:r>
              <a:r>
                <a:rPr sz="2400" b="1" spc="-65" dirty="0" err="1" smtClean="0">
                  <a:latin typeface="Arial"/>
                  <a:cs typeface="Arial"/>
                </a:rPr>
                <a:t>th</a:t>
              </a:r>
              <a:r>
                <a:rPr lang="en-US" sz="2400" b="1" spc="-65" dirty="0" err="1">
                  <a:latin typeface="Arial"/>
                  <a:cs typeface="Arial"/>
                </a:rPr>
                <a:t>ê</a:t>
              </a:r>
              <a:r>
                <a:rPr sz="2400" b="1" spc="-65" dirty="0" err="1" smtClean="0">
                  <a:latin typeface="Arial"/>
                  <a:cs typeface="Arial"/>
                </a:rPr>
                <a:t>m</a:t>
              </a:r>
              <a:r>
                <a:rPr sz="2400" b="1" spc="-65" dirty="0" smtClean="0">
                  <a:latin typeface="Arial"/>
                  <a:cs typeface="Arial"/>
                </a:rPr>
                <a:t> </a:t>
              </a:r>
              <a:r>
                <a:rPr sz="2400" b="1" spc="-120" dirty="0">
                  <a:latin typeface="Arial"/>
                  <a:cs typeface="Arial"/>
                </a:rPr>
                <a:t>hoặc </a:t>
              </a:r>
              <a:r>
                <a:rPr sz="2400" b="1" spc="-80" dirty="0">
                  <a:latin typeface="Arial"/>
                  <a:cs typeface="Arial"/>
                </a:rPr>
                <a:t>thay </a:t>
              </a:r>
              <a:r>
                <a:rPr sz="2400" b="1" spc="-120" dirty="0">
                  <a:latin typeface="Arial"/>
                  <a:cs typeface="Arial"/>
                </a:rPr>
                <a:t>bằng </a:t>
              </a:r>
              <a:r>
                <a:rPr sz="2400" b="1" spc="-175" dirty="0">
                  <a:latin typeface="Arial"/>
                  <a:cs typeface="Arial"/>
                </a:rPr>
                <a:t>THỰC</a:t>
              </a:r>
              <a:r>
                <a:rPr sz="2400" b="1" spc="20" dirty="0">
                  <a:latin typeface="Arial"/>
                  <a:cs typeface="Arial"/>
                </a:rPr>
                <a:t> </a:t>
              </a:r>
              <a:r>
                <a:rPr sz="2400" b="1" spc="-125" dirty="0">
                  <a:latin typeface="Arial"/>
                  <a:cs typeface="Arial"/>
                </a:rPr>
                <a:t>HÀNH</a:t>
              </a:r>
              <a:endParaRPr sz="2400" dirty="0">
                <a:latin typeface="Arial"/>
                <a:cs typeface="Arial"/>
              </a:endParaRPr>
            </a:p>
          </p:txBody>
        </p:sp>
      </p:grpSp>
      <p:sp>
        <p:nvSpPr>
          <p:cNvPr id="25" name="object 3"/>
          <p:cNvSpPr txBox="1"/>
          <p:nvPr/>
        </p:nvSpPr>
        <p:spPr>
          <a:xfrm>
            <a:off x="2067252" y="381000"/>
            <a:ext cx="5119656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 hình 5E cho dạy – học</a:t>
            </a:r>
          </a:p>
          <a:p>
            <a:pPr algn="ctr"/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(giáo án 5E)</a:t>
            </a:r>
          </a:p>
        </p:txBody>
      </p:sp>
    </p:spTree>
    <p:extLst>
      <p:ext uri="{BB962C8B-B14F-4D97-AF65-F5344CB8AC3E}">
        <p14:creationId xmlns:p14="http://schemas.microsoft.com/office/powerpoint/2010/main" xmlns="" val="16882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/>
        </p:nvSpPr>
        <p:spPr>
          <a:xfrm>
            <a:off x="4572000" y="304799"/>
            <a:ext cx="4264151" cy="61978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/>
          <p:cNvSpPr txBox="1"/>
          <p:nvPr/>
        </p:nvSpPr>
        <p:spPr>
          <a:xfrm>
            <a:off x="344714" y="3810000"/>
            <a:ext cx="3929127" cy="226023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spcBef>
                <a:spcPts val="345"/>
              </a:spcBef>
            </a:pPr>
            <a:r>
              <a:rPr sz="3600" spc="-160" dirty="0">
                <a:latin typeface="Arial"/>
                <a:cs typeface="Arial"/>
              </a:rPr>
              <a:t>Vận </a:t>
            </a:r>
            <a:r>
              <a:rPr sz="3600" spc="-80" dirty="0">
                <a:latin typeface="Arial"/>
                <a:cs typeface="Arial"/>
              </a:rPr>
              <a:t>dụng  </a:t>
            </a:r>
            <a:r>
              <a:rPr sz="3600" spc="-60" dirty="0">
                <a:latin typeface="Arial"/>
                <a:cs typeface="Arial"/>
              </a:rPr>
              <a:t>mô </a:t>
            </a:r>
            <a:r>
              <a:rPr sz="3600" spc="-70" dirty="0">
                <a:latin typeface="Arial"/>
                <a:cs typeface="Arial"/>
              </a:rPr>
              <a:t>hình </a:t>
            </a:r>
            <a:r>
              <a:rPr sz="3600" spc="-210" dirty="0">
                <a:latin typeface="Arial"/>
                <a:cs typeface="Arial"/>
              </a:rPr>
              <a:t>5E  </a:t>
            </a:r>
            <a:r>
              <a:rPr sz="3600" spc="-90" dirty="0">
                <a:latin typeface="Arial"/>
                <a:cs typeface="Arial"/>
              </a:rPr>
              <a:t>cho </a:t>
            </a:r>
            <a:r>
              <a:rPr sz="3600" spc="-55" dirty="0">
                <a:latin typeface="Arial"/>
                <a:cs typeface="Arial"/>
              </a:rPr>
              <a:t>bộ </a:t>
            </a:r>
            <a:r>
              <a:rPr sz="3600" spc="-140" dirty="0">
                <a:latin typeface="Arial"/>
                <a:cs typeface="Arial"/>
              </a:rPr>
              <a:t>sách  </a:t>
            </a:r>
            <a:r>
              <a:rPr sz="3600" spc="-155" dirty="0">
                <a:latin typeface="Arial"/>
                <a:cs typeface="Arial"/>
              </a:rPr>
              <a:t>Cùng </a:t>
            </a:r>
            <a:r>
              <a:rPr sz="3600" spc="-200" dirty="0">
                <a:latin typeface="Arial"/>
                <a:cs typeface="Arial"/>
              </a:rPr>
              <a:t>Em  </a:t>
            </a:r>
            <a:r>
              <a:rPr sz="3600" spc="-75" dirty="0">
                <a:latin typeface="Arial"/>
                <a:cs typeface="Arial"/>
              </a:rPr>
              <a:t>Hoạt </a:t>
            </a:r>
            <a:r>
              <a:rPr sz="3600" spc="-110" dirty="0">
                <a:latin typeface="Arial"/>
                <a:cs typeface="Arial"/>
              </a:rPr>
              <a:t>Động  </a:t>
            </a:r>
            <a:r>
              <a:rPr sz="3600" spc="-120" dirty="0">
                <a:latin typeface="Arial"/>
                <a:cs typeface="Arial"/>
              </a:rPr>
              <a:t>Trải</a:t>
            </a:r>
            <a:r>
              <a:rPr sz="3600" spc="-170" dirty="0">
                <a:latin typeface="Arial"/>
                <a:cs typeface="Arial"/>
              </a:rPr>
              <a:t> </a:t>
            </a:r>
            <a:r>
              <a:rPr sz="3600" spc="-85" dirty="0">
                <a:latin typeface="Arial"/>
                <a:cs typeface="Arial"/>
              </a:rPr>
              <a:t>Nghiệm</a:t>
            </a:r>
            <a:endParaRPr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6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536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 Hoang</dc:creator>
  <cp:lastModifiedBy>nguyenthimaithanh@outlook.com</cp:lastModifiedBy>
  <cp:revision>23</cp:revision>
  <cp:lastPrinted>2018-11-23T01:13:16Z</cp:lastPrinted>
  <dcterms:created xsi:type="dcterms:W3CDTF">2018-08-03T12:35:41Z</dcterms:created>
  <dcterms:modified xsi:type="dcterms:W3CDTF">2019-01-16T16:36:26Z</dcterms:modified>
</cp:coreProperties>
</file>